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0" r:id="rId16"/>
    <p:sldId id="285" r:id="rId17"/>
    <p:sldId id="273" r:id="rId18"/>
    <p:sldId id="272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69366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67BB3-15EC-0648-8C3A-64C9F957FC3A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579C2-2074-F848-9A90-3711534A17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721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79C2-2074-F848-9A90-3711534A17F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79C2-2074-F848-9A90-3711534A17F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61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79C2-2074-F848-9A90-3711534A17F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7012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79C2-2074-F848-9A90-3711534A17F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85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79C2-2074-F848-9A90-3711534A17F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864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79C2-2074-F848-9A90-3711534A17F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64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069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83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355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138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8790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707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877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38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90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960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4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C495D-9153-3045-BCDF-190C340D3612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8EB04-8DBE-9145-B783-70082AA664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1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Midterm Exam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93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Min heap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Insert the following values.</a:t>
            </a:r>
          </a:p>
          <a:p>
            <a:pPr lvl="1"/>
            <a:r>
              <a:rPr kumimoji="1" lang="en-US" altLang="zh-CN" dirty="0" smtClean="0"/>
              <a:t>112, 5, 3, 12, 14, 1, 7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24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Min heap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341120"/>
            <a:ext cx="11358879" cy="5516879"/>
          </a:xfrm>
        </p:spPr>
      </p:pic>
    </p:spTree>
    <p:extLst>
      <p:ext uri="{BB962C8B-B14F-4D97-AF65-F5344CB8AC3E}">
        <p14:creationId xmlns:p14="http://schemas.microsoft.com/office/powerpoint/2010/main" val="113749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Min heap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1358265"/>
            <a:ext cx="11541760" cy="4351338"/>
          </a:xfrm>
        </p:spPr>
      </p:pic>
    </p:spTree>
    <p:extLst>
      <p:ext uri="{BB962C8B-B14F-4D97-AF65-F5344CB8AC3E}">
        <p14:creationId xmlns:p14="http://schemas.microsoft.com/office/powerpoint/2010/main" val="18701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Min heap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1145"/>
            <a:ext cx="11866879" cy="4351338"/>
          </a:xfrm>
        </p:spPr>
      </p:pic>
    </p:spTree>
    <p:extLst>
      <p:ext uri="{BB962C8B-B14F-4D97-AF65-F5344CB8AC3E}">
        <p14:creationId xmlns:p14="http://schemas.microsoft.com/office/powerpoint/2010/main" val="68934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Min heap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1475232"/>
            <a:ext cx="12049760" cy="4158043"/>
          </a:xfrm>
        </p:spPr>
      </p:pic>
    </p:spTree>
    <p:extLst>
      <p:ext uri="{BB962C8B-B14F-4D97-AF65-F5344CB8AC3E}">
        <p14:creationId xmlns:p14="http://schemas.microsoft.com/office/powerpoint/2010/main" val="103548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B-tree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40" y="1825625"/>
            <a:ext cx="10080319" cy="4351338"/>
          </a:xfrm>
        </p:spPr>
      </p:pic>
    </p:spTree>
    <p:extLst>
      <p:ext uri="{BB962C8B-B14F-4D97-AF65-F5344CB8AC3E}">
        <p14:creationId xmlns:p14="http://schemas.microsoft.com/office/powerpoint/2010/main" val="201002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B-tree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Find and delete the </a:t>
            </a:r>
            <a:r>
              <a:rPr lang="en-US" altLang="zh-CN" dirty="0" smtClean="0"/>
              <a:t>value</a:t>
            </a:r>
          </a:p>
          <a:p>
            <a:pPr lvl="1"/>
            <a:r>
              <a:rPr lang="en-US" altLang="zh-CN" dirty="0"/>
              <a:t>If the value is not in a leaf node, you need to find a replacement</a:t>
            </a:r>
            <a:r>
              <a:rPr lang="en-US" altLang="zh-CN" dirty="0" smtClean="0"/>
              <a:t>…</a:t>
            </a:r>
          </a:p>
          <a:p>
            <a:pPr lvl="1"/>
            <a:endParaRPr kumimoji="1" lang="en-US" altLang="zh-CN" dirty="0"/>
          </a:p>
          <a:p>
            <a:r>
              <a:rPr lang="en-US" altLang="zh-CN" dirty="0"/>
              <a:t>Rebalance the </a:t>
            </a:r>
            <a:r>
              <a:rPr lang="en-US" altLang="zh-CN" dirty="0" smtClean="0"/>
              <a:t>tree</a:t>
            </a:r>
          </a:p>
          <a:p>
            <a:pPr lvl="1"/>
            <a:r>
              <a:rPr lang="en-US" altLang="zh-CN" dirty="0"/>
              <a:t>Is there a sibling node with more than minimum keys</a:t>
            </a:r>
            <a:r>
              <a:rPr lang="en-US" altLang="zh-CN" dirty="0" smtClean="0"/>
              <a:t>?</a:t>
            </a:r>
            <a:endParaRPr kumimoji="1" lang="en-US" altLang="zh-CN" dirty="0" smtClean="0"/>
          </a:p>
          <a:p>
            <a:pPr lvl="2"/>
            <a:r>
              <a:rPr lang="en-US" altLang="zh-CN" dirty="0"/>
              <a:t>If so </a:t>
            </a:r>
            <a:r>
              <a:rPr lang="en-US" altLang="zh-CN" i="1" dirty="0"/>
              <a:t>rotate</a:t>
            </a:r>
            <a:r>
              <a:rPr lang="en-US" altLang="zh-CN" dirty="0"/>
              <a:t> right/left </a:t>
            </a:r>
            <a:r>
              <a:rPr lang="en-US" altLang="zh-CN" dirty="0" smtClean="0"/>
              <a:t>accordingly</a:t>
            </a:r>
          </a:p>
          <a:p>
            <a:pPr lvl="1"/>
            <a:r>
              <a:rPr lang="en-US" altLang="zh-CN" dirty="0"/>
              <a:t>If not, need to </a:t>
            </a:r>
            <a:r>
              <a:rPr lang="en-US" altLang="zh-CN" i="1" dirty="0"/>
              <a:t>merge</a:t>
            </a:r>
            <a:r>
              <a:rPr lang="en-US" altLang="zh-CN" dirty="0"/>
              <a:t> with the left or right sibling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602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B-tree (remove 82)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Find and delete the value</a:t>
            </a:r>
            <a:endParaRPr kumimoji="1" lang="zh-CN" altLang="en-US" dirty="0"/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32" y="2506662"/>
            <a:ext cx="88727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71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B-tree (remove 82)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Right sibling node with more than minimum keys</a:t>
            </a:r>
          </a:p>
          <a:p>
            <a:pPr lvl="1"/>
            <a:r>
              <a:rPr kumimoji="1" lang="en-US" altLang="zh-CN" dirty="0" smtClean="0"/>
              <a:t>Rotate left accordingly</a:t>
            </a:r>
            <a:endParaRPr kumimoji="1" lang="zh-CN" altLang="en-US" dirty="0"/>
          </a:p>
        </p:txBody>
      </p:sp>
      <p:pic>
        <p:nvPicPr>
          <p:cNvPr id="5" name="内容占位符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39" y="2892478"/>
            <a:ext cx="7878521" cy="39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06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B-tree (remove 82)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57" y="1825625"/>
            <a:ext cx="9852086" cy="4351338"/>
          </a:xfrm>
        </p:spPr>
      </p:pic>
    </p:spTree>
    <p:extLst>
      <p:ext uri="{BB962C8B-B14F-4D97-AF65-F5344CB8AC3E}">
        <p14:creationId xmlns:p14="http://schemas.microsoft.com/office/powerpoint/2010/main" val="3046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Keys are explicitly scored in? ( A 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DST</a:t>
            </a:r>
          </a:p>
          <a:p>
            <a:pPr lvl="1"/>
            <a:r>
              <a:rPr kumimoji="1" lang="en-US" altLang="zh-CN" dirty="0"/>
              <a:t>P</a:t>
            </a:r>
            <a:r>
              <a:rPr kumimoji="1" lang="en-US" altLang="zh-CN" dirty="0" smtClean="0"/>
              <a:t>ath to a specific node is a ‘prefix’ of the binary representation of a key</a:t>
            </a:r>
          </a:p>
          <a:p>
            <a:pPr lvl="1"/>
            <a:r>
              <a:rPr kumimoji="1" lang="en-US" altLang="zh-CN" dirty="0"/>
              <a:t>K</a:t>
            </a:r>
            <a:r>
              <a:rPr kumimoji="1" lang="en-US" altLang="zh-CN" dirty="0" smtClean="0"/>
              <a:t>eys should be stored in nodes, in order to make ‘equal’ comparison</a:t>
            </a:r>
          </a:p>
          <a:p>
            <a:pPr lvl="1"/>
            <a:r>
              <a:rPr kumimoji="1" lang="en-US" altLang="zh-CN" dirty="0" smtClean="0"/>
              <a:t>Keys can be stored in any of the nodes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smtClean="0"/>
              <a:t>RST, DLB, R-way </a:t>
            </a:r>
            <a:r>
              <a:rPr kumimoji="1" lang="en-US" altLang="zh-CN" dirty="0" err="1" smtClean="0"/>
              <a:t>Trie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Keys are parsed along the path to the leaf nodes</a:t>
            </a:r>
          </a:p>
          <a:p>
            <a:pPr lvl="1"/>
            <a:r>
              <a:rPr kumimoji="1" lang="en-US" altLang="zh-CN" dirty="0" smtClean="0"/>
              <a:t>Keys can only be stored in leaves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24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B-tree (remove 50)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Find and delete the value</a:t>
            </a:r>
            <a:endParaRPr kumimoji="1"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58" y="2435225"/>
            <a:ext cx="87622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03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B-tree (remove 50)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No sibling node with more than minimum keys</a:t>
            </a:r>
          </a:p>
          <a:p>
            <a:pPr lvl="1"/>
            <a:r>
              <a:rPr kumimoji="1" lang="en-US" altLang="zh-CN" dirty="0" smtClean="0"/>
              <a:t>Merge with the left or right sibling</a:t>
            </a:r>
            <a:endParaRPr kumimoji="1" lang="zh-CN" altLang="en-US" dirty="0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59" y="3130717"/>
            <a:ext cx="6386555" cy="35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B-tree (remove 50)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 sibling node with more than minimum keys</a:t>
            </a:r>
          </a:p>
          <a:p>
            <a:pPr lvl="1"/>
            <a:r>
              <a:rPr kumimoji="1" lang="en-US" altLang="zh-CN" dirty="0"/>
              <a:t>Merge with the left or right sibling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986302"/>
            <a:ext cx="5981700" cy="366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B-tree (remove 50)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04" y="1825625"/>
            <a:ext cx="7821392" cy="4351338"/>
          </a:xfrm>
        </p:spPr>
      </p:pic>
    </p:spTree>
    <p:extLst>
      <p:ext uri="{BB962C8B-B14F-4D97-AF65-F5344CB8AC3E}">
        <p14:creationId xmlns:p14="http://schemas.microsoft.com/office/powerpoint/2010/main" val="1118747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B-tree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Order 3</a:t>
            </a:r>
          </a:p>
          <a:p>
            <a:r>
              <a:rPr kumimoji="1" lang="en-US" altLang="zh-CN" dirty="0" smtClean="0"/>
              <a:t>How to define the order?</a:t>
            </a:r>
          </a:p>
          <a:p>
            <a:pPr lvl="1"/>
            <a:r>
              <a:rPr kumimoji="1" lang="en-US" altLang="zh-CN" dirty="0" smtClean="0"/>
              <a:t>Max(</a:t>
            </a:r>
            <a:r>
              <a:rPr kumimoji="1" lang="en-US" altLang="zh-CN" dirty="0" err="1" smtClean="0"/>
              <a:t>numberOfChildren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26" y="1825625"/>
            <a:ext cx="6799274" cy="37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Radix sort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Original array</a:t>
            </a:r>
          </a:p>
          <a:p>
            <a:pPr lvl="1"/>
            <a:r>
              <a:rPr kumimoji="1" lang="en-US" altLang="zh-CN" dirty="0" smtClean="0"/>
              <a:t>247, 85, 87, 45, 210, 40, 95, 217, 80, 110</a:t>
            </a:r>
            <a:endParaRPr kumimoji="1" lang="en-US" altLang="zh-CN" dirty="0"/>
          </a:p>
          <a:p>
            <a:r>
              <a:rPr kumimoji="1" lang="en-US" altLang="zh-CN" dirty="0" smtClean="0"/>
              <a:t>Sorted by digit</a:t>
            </a:r>
          </a:p>
          <a:p>
            <a:pPr lvl="1"/>
            <a:r>
              <a:rPr kumimoji="1" lang="en-US" altLang="zh-CN" dirty="0" smtClean="0">
                <a:solidFill>
                  <a:srgbClr val="00B050"/>
                </a:solidFill>
              </a:rPr>
              <a:t>210, 40, 80, 110</a:t>
            </a:r>
            <a:r>
              <a:rPr kumimoji="1" lang="en-US" altLang="zh-CN" dirty="0" smtClean="0"/>
              <a:t>, 85, 45, 95, </a:t>
            </a:r>
            <a:r>
              <a:rPr kumimoji="1" lang="en-US" altLang="zh-CN" dirty="0" smtClean="0">
                <a:solidFill>
                  <a:srgbClr val="0070C0"/>
                </a:solidFill>
              </a:rPr>
              <a:t>247, 87, 217</a:t>
            </a:r>
            <a:endParaRPr kumimoji="1" lang="zh-CN" altLang="en-US" dirty="0" smtClean="0">
              <a:solidFill>
                <a:srgbClr val="0070C0"/>
              </a:solidFill>
            </a:endParaRPr>
          </a:p>
          <a:p>
            <a:r>
              <a:rPr kumimoji="1" lang="en-US" altLang="zh-CN" dirty="0" smtClean="0"/>
              <a:t>Sorted by tens</a:t>
            </a:r>
          </a:p>
          <a:p>
            <a:pPr lvl="1"/>
            <a:r>
              <a:rPr kumimoji="1" lang="en-US" altLang="zh-CN" dirty="0" smtClean="0">
                <a:solidFill>
                  <a:srgbClr val="00B050"/>
                </a:solidFill>
              </a:rPr>
              <a:t>210, 110, 217</a:t>
            </a:r>
            <a:r>
              <a:rPr kumimoji="1" lang="en-US" altLang="zh-CN" dirty="0" smtClean="0"/>
              <a:t>, 40, 45, 247, </a:t>
            </a:r>
            <a:r>
              <a:rPr kumimoji="1" lang="en-US" altLang="zh-CN" dirty="0" smtClean="0">
                <a:solidFill>
                  <a:srgbClr val="0070C0"/>
                </a:solidFill>
              </a:rPr>
              <a:t>80, 85, 87</a:t>
            </a:r>
            <a:r>
              <a:rPr kumimoji="1" lang="en-US" altLang="zh-CN" dirty="0" smtClean="0"/>
              <a:t>, </a:t>
            </a:r>
            <a:r>
              <a:rPr kumimoji="1" lang="en-US" altLang="zh-CN" dirty="0" smtClean="0">
                <a:solidFill>
                  <a:srgbClr val="FF0000"/>
                </a:solidFill>
              </a:rPr>
              <a:t>95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 smtClean="0"/>
              <a:t>Sorted by Hundreds digit</a:t>
            </a:r>
          </a:p>
          <a:p>
            <a:pPr lvl="1"/>
            <a:r>
              <a:rPr kumimoji="1" lang="en-US" altLang="zh-CN" dirty="0" smtClean="0">
                <a:solidFill>
                  <a:srgbClr val="00B050"/>
                </a:solidFill>
              </a:rPr>
              <a:t>40, 45, 80, 85, 87, 95</a:t>
            </a:r>
            <a:r>
              <a:rPr kumimoji="1" lang="en-US" altLang="zh-CN" dirty="0" smtClean="0"/>
              <a:t>, 110, </a:t>
            </a:r>
            <a:r>
              <a:rPr kumimoji="1" lang="en-US" altLang="zh-CN" dirty="0" smtClean="0">
                <a:solidFill>
                  <a:srgbClr val="0070C0"/>
                </a:solidFill>
              </a:rPr>
              <a:t>210, 217, 247</a:t>
            </a:r>
          </a:p>
          <a:p>
            <a:r>
              <a:rPr kumimoji="1" lang="en-US" altLang="zh-CN" dirty="0" smtClean="0"/>
              <a:t>Result</a:t>
            </a:r>
          </a:p>
          <a:p>
            <a:pPr lvl="1"/>
            <a:r>
              <a:rPr kumimoji="1" lang="en-US" altLang="zh-CN" dirty="0"/>
              <a:t>40, 45, 80, 85, 87, 95, 110, 210, 217, </a:t>
            </a:r>
            <a:r>
              <a:rPr kumimoji="1" lang="en-US" altLang="zh-CN" dirty="0" smtClean="0"/>
              <a:t>247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34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Horner’s method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R is the size of alphabet </a:t>
                </a:r>
              </a:p>
              <a:p>
                <a:pPr lvl="1"/>
                <a:r>
                  <a:rPr kumimoji="1" lang="en-US" altLang="zh-CN" dirty="0" smtClean="0"/>
                  <a:t>256 for </a:t>
                </a:r>
                <a:r>
                  <a:rPr kumimoji="1" lang="en-US" altLang="zh-CN" dirty="0" err="1" smtClean="0"/>
                  <a:t>ascii</a:t>
                </a:r>
                <a:r>
                  <a:rPr kumimoji="1" lang="en-US" altLang="zh-CN" dirty="0" smtClean="0"/>
                  <a:t> set</a:t>
                </a:r>
              </a:p>
              <a:p>
                <a:pPr lvl="1"/>
                <a:r>
                  <a:rPr kumimoji="1" lang="en-US" altLang="zh-CN" dirty="0" smtClean="0"/>
                  <a:t>26 for upper-case char set</a:t>
                </a:r>
              </a:p>
              <a:p>
                <a:pPr lvl="1"/>
                <a:r>
                  <a:rPr kumimoji="1" lang="en-US" altLang="zh-CN" dirty="0" smtClean="0"/>
                  <a:t>…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 smtClean="0"/>
                  <a:t>Horner’s method</a:t>
                </a:r>
              </a:p>
              <a:p>
                <a:pPr lvl="1"/>
                <a:r>
                  <a:rPr kumimoji="1" lang="en-US" altLang="zh-CN" dirty="0" smtClean="0"/>
                  <a:t>ABCDE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Frequency of execution of each statement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Determined by program and input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What is the program like?</a:t>
            </a:r>
          </a:p>
          <a:p>
            <a:pPr lvl="1"/>
            <a:r>
              <a:rPr kumimoji="1" lang="en-US" altLang="zh-CN" dirty="0" smtClean="0"/>
              <a:t>What is the input of the program?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52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Mapping application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Representing graphs</a:t>
                </a:r>
              </a:p>
              <a:p>
                <a:pPr lvl="1"/>
                <a:r>
                  <a:rPr kumimoji="1" lang="en-US" altLang="zh-CN" dirty="0" smtClean="0"/>
                  <a:t>Is it a weighted graph?</a:t>
                </a:r>
              </a:p>
              <a:p>
                <a:pPr lvl="1"/>
                <a:r>
                  <a:rPr kumimoji="1" lang="en-US" altLang="zh-CN" dirty="0" smtClean="0"/>
                  <a:t>Is the graph sparse or dense</a:t>
                </a:r>
              </a:p>
              <a:p>
                <a:pPr lvl="2"/>
                <a:r>
                  <a:rPr kumimoji="1" lang="en-US" altLang="zh-CN" dirty="0" smtClean="0"/>
                  <a:t>Relation between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𝑉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dirty="0" smtClean="0"/>
                  <a:t>?</a:t>
                </a:r>
              </a:p>
              <a:p>
                <a:endParaRPr kumimoji="1" lang="en-US" altLang="zh-CN" dirty="0" smtClean="0"/>
              </a:p>
              <a:p>
                <a:r>
                  <a:rPr kumimoji="1" lang="en-US" altLang="zh-CN" dirty="0" smtClean="0"/>
                  <a:t>Algorithms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Shortest paths</a:t>
                </a:r>
              </a:p>
              <a:p>
                <a:pPr lvl="1"/>
                <a:r>
                  <a:rPr kumimoji="1" lang="en-US" altLang="zh-CN" dirty="0" smtClean="0"/>
                  <a:t>Breadth-first search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16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String pattern matching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CN" dirty="0" smtClean="0"/>
                  <a:t>Brute-force</a:t>
                </a:r>
              </a:p>
              <a:p>
                <a:pPr lvl="1"/>
                <a:r>
                  <a:rPr kumimoji="1" lang="en-US" altLang="zh-CN" dirty="0" smtClean="0"/>
                  <a:t>Not efficient</a:t>
                </a:r>
              </a:p>
              <a:p>
                <a:r>
                  <a:rPr kumimoji="1" lang="en-US" altLang="zh-CN" dirty="0" smtClean="0"/>
                  <a:t>Knuth-Morris-</a:t>
                </a:r>
                <a:r>
                  <a:rPr kumimoji="1" lang="en-US" altLang="zh-CN" dirty="0" err="1" smtClean="0"/>
                  <a:t>Prat</a:t>
                </a:r>
                <a:endParaRPr kumimoji="1" lang="en-US" altLang="zh-CN" dirty="0" smtClean="0"/>
              </a:p>
              <a:p>
                <a:pPr lvl="1"/>
                <a:r>
                  <a:rPr kumimoji="1" lang="en-US" altLang="zh-CN" dirty="0" smtClean="0"/>
                  <a:t>Need to pre-compute the deterministic finite-state automata (DFA)</a:t>
                </a:r>
              </a:p>
              <a:p>
                <a:pPr lvl="1"/>
                <a:r>
                  <a:rPr kumimoji="1" lang="en-US" altLang="zh-CN" b="0" dirty="0" smtClean="0"/>
                  <a:t>Pre-process: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en-US" altLang="zh-CN" dirty="0" smtClean="0"/>
                  <a:t>The 2D DFA is not reusable (never look for the same pattern again)</a:t>
                </a:r>
                <a:endParaRPr kumimoji="1" lang="zh-CN" altLang="en-US" dirty="0" smtClean="0"/>
              </a:p>
              <a:p>
                <a:r>
                  <a:rPr kumimoji="1" lang="en-US" altLang="zh-CN" dirty="0" smtClean="0"/>
                  <a:t>Boyer-Moore</a:t>
                </a:r>
              </a:p>
              <a:p>
                <a:pPr lvl="1"/>
                <a:r>
                  <a:rPr kumimoji="1" lang="en-US" altLang="zh-CN" dirty="0" smtClean="0"/>
                  <a:t>Pre-process: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𝑅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Rabin-Karp fingerprint</a:t>
                </a:r>
              </a:p>
              <a:p>
                <a:pPr lvl="1"/>
                <a:r>
                  <a:rPr kumimoji="1" lang="en-US" altLang="zh-CN" dirty="0" smtClean="0"/>
                  <a:t>Suitable, because preprocessing is more efficient than other algorithms</a:t>
                </a:r>
              </a:p>
              <a:p>
                <a:pPr lvl="1"/>
                <a:r>
                  <a:rPr kumimoji="1" lang="en-US" altLang="zh-CN" dirty="0" smtClean="0"/>
                  <a:t>Pre-process: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751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d>
                      <m:dPr>
                        <m:ctrlPr>
                          <a:rPr kumimoji="1" lang="el-GR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l-GR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zh-CN" dirty="0" smtClean="0"/>
                  <a:t>? ( B 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 smtClean="0"/>
                  <a:t>Big-Omega Notation</a:t>
                </a:r>
              </a:p>
              <a:p>
                <a:pPr lvl="1"/>
                <a:r>
                  <a:rPr kumimoji="1" lang="en-US" altLang="zh-CN" dirty="0" smtClean="0"/>
                  <a:t>Algorithm takes at least a certain amount of time</a:t>
                </a:r>
              </a:p>
              <a:p>
                <a:pPr lvl="1"/>
                <a:endParaRPr kumimoji="1" lang="en-US" altLang="zh-CN" dirty="0"/>
              </a:p>
              <a:p>
                <a:r>
                  <a:rPr kumimoji="1" lang="en-US" altLang="zh-CN" dirty="0" smtClean="0"/>
                  <a:t>Suppose n equals 10000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1000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9</m:t>
                        </m:r>
                      </m:sup>
                    </m:sSup>
                  </m:oMath>
                </a14:m>
                <a:endParaRPr kumimoji="1"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1000∗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7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𝑛</m:t>
                    </m:r>
                    <m:r>
                      <a:rPr kumimoji="1" lang="en-US" altLang="zh-CN" i="1">
                        <a:latin typeface="Cambria Math" charset="0"/>
                      </a:rPr>
                      <m:t>!=</m:t>
                    </m:r>
                  </m:oMath>
                </a14:m>
                <a:r>
                  <a:rPr lang="en-US" altLang="zh-CN" dirty="0" smtClean="0"/>
                  <a:t>28462596809170545189064132121198688901480514017027992307941799942744113400037644437729907867577…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8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684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Good passwords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R-way </a:t>
            </a:r>
            <a:r>
              <a:rPr kumimoji="1" lang="en-US" altLang="zh-CN" dirty="0" err="1"/>
              <a:t>trie</a:t>
            </a:r>
            <a:r>
              <a:rPr kumimoji="1" lang="en-US" altLang="zh-CN" dirty="0"/>
              <a:t> is a better data structure 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Because of the  </a:t>
            </a:r>
            <a:r>
              <a:rPr kumimoji="1" lang="en-US" altLang="zh-CN" dirty="0"/>
              <a:t>density of </a:t>
            </a:r>
            <a:r>
              <a:rPr kumimoji="1" lang="en-US" altLang="zh-CN" dirty="0" smtClean="0"/>
              <a:t>prefixes</a:t>
            </a:r>
          </a:p>
          <a:p>
            <a:pPr lvl="1"/>
            <a:r>
              <a:rPr lang="en-US" altLang="zh-CN" dirty="0" smtClean="0"/>
              <a:t>If we are using the R-way </a:t>
            </a:r>
            <a:r>
              <a:rPr lang="en-US" altLang="zh-CN" dirty="0" err="1" smtClean="0"/>
              <a:t>trie</a:t>
            </a:r>
            <a:r>
              <a:rPr lang="en-US" altLang="zh-CN" dirty="0" smtClean="0"/>
              <a:t>, most </a:t>
            </a:r>
            <a:r>
              <a:rPr lang="en-US" altLang="zh-CN" dirty="0"/>
              <a:t>of </a:t>
            </a:r>
            <a:r>
              <a:rPr lang="en-US" altLang="zh-CN" dirty="0" smtClean="0"/>
              <a:t>the branches </a:t>
            </a:r>
            <a:r>
              <a:rPr lang="en-US" altLang="zh-CN" dirty="0"/>
              <a:t>will </a:t>
            </a:r>
            <a:r>
              <a:rPr lang="en-US" altLang="zh-CN" dirty="0" smtClean="0"/>
              <a:t>be populated </a:t>
            </a:r>
            <a:r>
              <a:rPr lang="en-US" altLang="zh-CN" dirty="0"/>
              <a:t>in practice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3046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Highest entropy? ( A 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CN" dirty="0" smtClean="0"/>
                  <a:t>Entropy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log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⁡(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zh-CN" dirty="0" smtClean="0"/>
              </a:p>
              <a:p>
                <a:pPr lvl="1"/>
                <a:r>
                  <a:rPr lang="en-US" altLang="zh-CN" dirty="0" smtClean="0"/>
                  <a:t>A </a:t>
                </a:r>
                <a:r>
                  <a:rPr lang="en-US" altLang="zh-CN" dirty="0"/>
                  <a:t>measure of the unpredictability of information </a:t>
                </a:r>
                <a:r>
                  <a:rPr lang="en-US" altLang="zh-CN" dirty="0" smtClean="0"/>
                  <a:t>content</a:t>
                </a:r>
              </a:p>
              <a:p>
                <a:pPr lvl="1"/>
                <a:r>
                  <a:rPr lang="en-US" altLang="zh-CN" dirty="0" smtClean="0"/>
                  <a:t>Translating </a:t>
                </a:r>
                <a:r>
                  <a:rPr lang="en-US" altLang="zh-CN" dirty="0"/>
                  <a:t>a language into binary, the entropy is the average number of bits required to store a letter of the language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r>
                  <a:rPr kumimoji="1" lang="en-US" altLang="zh-CN" dirty="0" smtClean="0"/>
                  <a:t>Entropy for pattern like ‘AAAAAAA…’ is zero</a:t>
                </a:r>
              </a:p>
              <a:p>
                <a:endParaRPr kumimoji="1" lang="en-US" altLang="zh-CN" dirty="0" smtClean="0"/>
              </a:p>
              <a:p>
                <a:r>
                  <a:rPr kumimoji="1" lang="en-US" altLang="zh-CN" dirty="0" smtClean="0"/>
                  <a:t>English text </a:t>
                </a:r>
                <a:r>
                  <a:rPr kumimoji="1" lang="en-US" altLang="zh-CN" dirty="0" err="1" smtClean="0"/>
                  <a:t>v.s</a:t>
                </a:r>
                <a:r>
                  <a:rPr kumimoji="1" lang="en-US" altLang="zh-CN" dirty="0" smtClean="0"/>
                  <a:t>. the Fibonacci sequence</a:t>
                </a:r>
              </a:p>
              <a:p>
                <a:pPr lvl="1"/>
                <a:r>
                  <a:rPr kumimoji="1" lang="en-US" altLang="zh-CN" dirty="0" smtClean="0"/>
                  <a:t>Reasoning: the pattern in Fibonacci sequence is far more predictable than </a:t>
                </a:r>
                <a:r>
                  <a:rPr kumimoji="1" lang="en-US" altLang="zh-CN" dirty="0" err="1" smtClean="0"/>
                  <a:t>english</a:t>
                </a:r>
                <a:endParaRPr kumimoji="1" lang="en-US" altLang="zh-CN" dirty="0" smtClean="0"/>
              </a:p>
              <a:p>
                <a:pPr lvl="1"/>
                <a:r>
                  <a:rPr kumimoji="1" lang="en-US" altLang="zh-CN" dirty="0" smtClean="0"/>
                  <a:t>English text have the highest entropy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5322" r="-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27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Algorithm? ( A 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 step-by-step procedure for solving a problem or accomplishing </a:t>
            </a:r>
            <a:r>
              <a:rPr kumimoji="1" lang="en-US" altLang="zh-CN" smtClean="0"/>
              <a:t>some </a:t>
            </a:r>
            <a:r>
              <a:rPr kumimoji="1" lang="en-US" altLang="zh-CN" smtClean="0"/>
              <a:t>end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5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Goal of double hashing? ( C 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Double hashing</a:t>
            </a:r>
          </a:p>
          <a:p>
            <a:pPr lvl="1"/>
            <a:r>
              <a:rPr kumimoji="1" lang="en-US" altLang="zh-CN" dirty="0" smtClean="0"/>
              <a:t>After </a:t>
            </a:r>
            <a:r>
              <a:rPr kumimoji="1" lang="en-US" altLang="zh-CN" dirty="0"/>
              <a:t>a collision, instead of attempting to place the key x in i+1 mod m, look at i+h2(x) mod </a:t>
            </a:r>
            <a:r>
              <a:rPr kumimoji="1" lang="en-US" altLang="zh-CN" dirty="0" smtClean="0"/>
              <a:t>m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Linear Probing</a:t>
            </a:r>
          </a:p>
          <a:p>
            <a:pPr lvl="1"/>
            <a:r>
              <a:rPr kumimoji="1" lang="en-US" altLang="zh-CN" dirty="0" smtClean="0"/>
              <a:t>Attempt to insert the key at index 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 +1</a:t>
            </a:r>
          </a:p>
          <a:p>
            <a:pPr lvl="1"/>
            <a:r>
              <a:rPr kumimoji="1" lang="en-US" altLang="zh-CN" dirty="0" smtClean="0"/>
              <a:t>Then 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 + 2</a:t>
            </a:r>
          </a:p>
          <a:p>
            <a:pPr lvl="1"/>
            <a:r>
              <a:rPr kumimoji="1" lang="en-US" altLang="zh-CN" dirty="0" smtClean="0"/>
              <a:t>…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 smtClean="0"/>
              <a:t>Goal</a:t>
            </a:r>
          </a:p>
          <a:p>
            <a:pPr lvl="1"/>
            <a:r>
              <a:rPr kumimoji="1" lang="en-US" altLang="zh-CN" dirty="0" smtClean="0"/>
              <a:t>To cut down the number of probes needed to insert</a:t>
            </a:r>
          </a:p>
        </p:txBody>
      </p:sp>
    </p:spTree>
    <p:extLst>
      <p:ext uri="{BB962C8B-B14F-4D97-AF65-F5344CB8AC3E}">
        <p14:creationId xmlns:p14="http://schemas.microsoft.com/office/powerpoint/2010/main" val="50803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Big theta notation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kumimoji="1" lang="en-US" altLang="zh-CN" dirty="0" smtClean="0"/>
                  <a:t>Runtime of R-way </a:t>
                </a:r>
                <a:r>
                  <a:rPr kumimoji="1" lang="en-US" altLang="zh-CN" dirty="0" err="1" smtClean="0"/>
                  <a:t>trie</a:t>
                </a:r>
                <a:r>
                  <a:rPr kumimoji="1" lang="en-US" altLang="zh-CN" dirty="0" smtClean="0"/>
                  <a:t> insert</a:t>
                </a:r>
              </a:p>
              <a:p>
                <a:pPr lvl="1"/>
                <a:r>
                  <a:rPr kumimoji="1" lang="en-US" altLang="zh-CN" dirty="0" smtClean="0"/>
                  <a:t>Search/Insert time into an R-way </a:t>
                </a:r>
                <a:r>
                  <a:rPr kumimoji="1" lang="en-US" altLang="zh-CN" dirty="0" err="1" smtClean="0"/>
                  <a:t>trie</a:t>
                </a:r>
                <a:r>
                  <a:rPr kumimoji="1" lang="en-US" altLang="zh-CN" dirty="0" smtClean="0"/>
                  <a:t> depends on the length of the keys being searched for/inserted, not the number of items in the </a:t>
                </a:r>
                <a:r>
                  <a:rPr kumimoji="1" lang="en-US" altLang="zh-CN" dirty="0" err="1" smtClean="0"/>
                  <a:t>trie</a:t>
                </a:r>
                <a:endParaRPr kumimoji="1" lang="en-US" altLang="zh-CN" dirty="0" smtClean="0"/>
              </a:p>
              <a:p>
                <a:pPr lvl="1"/>
                <a:r>
                  <a:rPr kumimoji="1" lang="en-US" altLang="zh-CN" dirty="0" smtClean="0"/>
                  <a:t>No answer for R-way </a:t>
                </a:r>
                <a:r>
                  <a:rPr kumimoji="1" lang="en-US" altLang="zh-CN" dirty="0" err="1" smtClean="0"/>
                  <a:t>trie</a:t>
                </a:r>
                <a:r>
                  <a:rPr kumimoji="1" lang="en-US" altLang="zh-CN" dirty="0" smtClean="0"/>
                  <a:t> insert</a:t>
                </a:r>
              </a:p>
              <a:p>
                <a:r>
                  <a:rPr kumimoji="1" lang="en-US" altLang="zh-CN" dirty="0" smtClean="0"/>
                  <a:t>Memory complexity of an adjacency matrix graph representation</a:t>
                </a:r>
              </a:p>
              <a:p>
                <a:pPr lvl="1"/>
                <a:r>
                  <a:rPr kumimoji="1" lang="en-US" altLang="zh-CN" dirty="0" smtClean="0">
                    <a:ea typeface="Cambria Math" charset="0"/>
                    <a:cs typeface="Cambria Math" charset="0"/>
                  </a:rPr>
                  <a:t>C: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Memory complexity of </a:t>
                </a:r>
                <a:r>
                  <a:rPr kumimoji="1" lang="en-US" altLang="zh-CN" dirty="0" err="1" smtClean="0"/>
                  <a:t>mergesort</a:t>
                </a:r>
                <a:endParaRPr kumimoji="1"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 </m:t>
                    </m:r>
                    <m:r>
                      <m:rPr>
                        <m:sty m:val="p"/>
                      </m:rPr>
                      <a:rPr kumimoji="1" lang="el-GR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Runtime of insertion sort</a:t>
                </a:r>
              </a:p>
              <a:p>
                <a:pPr lvl="1"/>
                <a:r>
                  <a:rPr kumimoji="1" lang="en-US" altLang="zh-CN" dirty="0" smtClean="0"/>
                  <a:t>C: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Runtime of </a:t>
                </a:r>
                <a:r>
                  <a:rPr kumimoji="1" lang="en-US" altLang="zh-CN" dirty="0" err="1" smtClean="0"/>
                  <a:t>indexable</a:t>
                </a:r>
                <a:r>
                  <a:rPr kumimoji="1" lang="en-US" altLang="zh-CN" dirty="0" smtClean="0"/>
                  <a:t> priority queue update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 </m:t>
                    </m:r>
                    <m:r>
                      <m:rPr>
                        <m:sty m:val="p"/>
                      </m:rPr>
                      <a:rPr kumimoji="1" lang="el-GR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lg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 b="-8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26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Good hash function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Can we reduce the number of collisions?</a:t>
            </a:r>
            <a:endParaRPr kumimoji="1" lang="en-US" altLang="zh-CN" dirty="0"/>
          </a:p>
          <a:p>
            <a:r>
              <a:rPr kumimoji="1" lang="en-US" altLang="zh-CN" dirty="0" smtClean="0"/>
              <a:t>Using a good hash function is a start</a:t>
            </a:r>
          </a:p>
          <a:p>
            <a:pPr lvl="1"/>
            <a:r>
              <a:rPr kumimoji="1" lang="en-US" altLang="zh-CN" dirty="0" smtClean="0"/>
              <a:t>Utilize the entire key</a:t>
            </a:r>
          </a:p>
          <a:p>
            <a:pPr lvl="1"/>
            <a:r>
              <a:rPr kumimoji="1" lang="en-US" altLang="zh-CN" dirty="0" smtClean="0"/>
              <a:t>Exploit differences between keys</a:t>
            </a:r>
          </a:p>
          <a:p>
            <a:pPr lvl="1"/>
            <a:r>
              <a:rPr kumimoji="1" lang="en-US" altLang="zh-CN" dirty="0" smtClean="0"/>
              <a:t>Uniform distribution of hash values should be produced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45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Adjacency list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65120" y="-40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11972" cy="4155440"/>
          </a:xfrm>
          <a:prstGeom prst="rect">
            <a:avLst/>
          </a:prstGeom>
        </p:spPr>
      </p:pic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727120"/>
            <a:ext cx="6078310" cy="4897200"/>
          </a:xfrm>
        </p:spPr>
      </p:pic>
    </p:spTree>
    <p:extLst>
      <p:ext uri="{BB962C8B-B14F-4D97-AF65-F5344CB8AC3E}">
        <p14:creationId xmlns:p14="http://schemas.microsoft.com/office/powerpoint/2010/main" val="8490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</TotalTime>
  <Words>726</Words>
  <Application>Microsoft Macintosh PowerPoint</Application>
  <PresentationFormat>宽屏</PresentationFormat>
  <Paragraphs>152</Paragraphs>
  <Slides>30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Calibri</vt:lpstr>
      <vt:lpstr>Calibri Light</vt:lpstr>
      <vt:lpstr>Cambria Math</vt:lpstr>
      <vt:lpstr>宋体</vt:lpstr>
      <vt:lpstr>Arial</vt:lpstr>
      <vt:lpstr>Office 主题</vt:lpstr>
      <vt:lpstr>Midterm Exam</vt:lpstr>
      <vt:lpstr>Keys are explicitly scored in? ( A )</vt:lpstr>
      <vt:lpstr>Not Ω(n^2 )? ( B )</vt:lpstr>
      <vt:lpstr>Highest entropy? ( A )</vt:lpstr>
      <vt:lpstr>Algorithm? ( A )</vt:lpstr>
      <vt:lpstr>Goal of double hashing? ( C )</vt:lpstr>
      <vt:lpstr>Big theta notation</vt:lpstr>
      <vt:lpstr>Good hash function</vt:lpstr>
      <vt:lpstr>Adjacency list</vt:lpstr>
      <vt:lpstr>Min heap</vt:lpstr>
      <vt:lpstr>Min heap</vt:lpstr>
      <vt:lpstr>Min heap</vt:lpstr>
      <vt:lpstr>Min heap</vt:lpstr>
      <vt:lpstr>Min heap</vt:lpstr>
      <vt:lpstr>B-tree</vt:lpstr>
      <vt:lpstr>B-tree</vt:lpstr>
      <vt:lpstr>B-tree (remove 82)</vt:lpstr>
      <vt:lpstr>B-tree (remove 82)</vt:lpstr>
      <vt:lpstr>B-tree (remove 82)</vt:lpstr>
      <vt:lpstr>B-tree (remove 50)</vt:lpstr>
      <vt:lpstr>B-tree (remove 50)</vt:lpstr>
      <vt:lpstr>B-tree (remove 50)</vt:lpstr>
      <vt:lpstr>B-tree (remove 50)</vt:lpstr>
      <vt:lpstr>B-tree</vt:lpstr>
      <vt:lpstr>Radix sort</vt:lpstr>
      <vt:lpstr>Horner’s method</vt:lpstr>
      <vt:lpstr>Frequency of execution of each statement</vt:lpstr>
      <vt:lpstr>Mapping application</vt:lpstr>
      <vt:lpstr>String pattern matching</vt:lpstr>
      <vt:lpstr>Good passwords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Matching</dc:title>
  <dc:creator>Ye, Keren</dc:creator>
  <cp:lastModifiedBy>Ye, Keren</cp:lastModifiedBy>
  <cp:revision>481</cp:revision>
  <dcterms:created xsi:type="dcterms:W3CDTF">2015-10-10T20:03:51Z</dcterms:created>
  <dcterms:modified xsi:type="dcterms:W3CDTF">2015-10-23T13:36:04Z</dcterms:modified>
</cp:coreProperties>
</file>